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Maven Pro" panose="020B0604020202020204" charset="-94"/>
      <p:regular r:id="rId55"/>
      <p:bold r:id="rId56"/>
    </p:embeddedFont>
    <p:embeddedFont>
      <p:font typeface="Nunito" panose="020B0604020202020204" charset="-94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743bea2d6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743bea2d6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43bea2d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743bea2d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743bea2d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743bea2d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743bea2d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743bea2d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43bea2d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743bea2d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43bea2d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743bea2d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743bea2d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743bea2d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743bea2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743bea2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743bea2d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743bea2d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743bea2d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743bea2d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743bea2d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743bea2d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35bd10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35bd10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743bea2d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743bea2d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743bea2d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743bea2d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743bea2d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743bea2d6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743bea2d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743bea2d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762a8c46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762a8c46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743bea2d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743bea2d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62a8c4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62a8c4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62a8c46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62a8c46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762a8c4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762a8c46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762a8c46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762a8c46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743bea2d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743bea2d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762a8c46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762a8c46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762a8c46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762a8c46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7682d00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7682d00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7682d00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7682d00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7682d00c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7682d00c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7682d00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7682d00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7682d00c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7682d00c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7682d00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7682d00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7682d00c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7682d00c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7682d00c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7682d00c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743bea2d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743bea2d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7682d00c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7682d00c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35bd105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35bd105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35bd1057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35bd1057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35bd1057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35bd1057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35bd105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35bd105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35bd1057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35bd1057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35bd1057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35bd1057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35bd1057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35bd1057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743bea2d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743bea2d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743bea2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743bea2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743bea2d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743bea2d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743bea2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743bea2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743bea2d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743bea2d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1C23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5450" y="1613813"/>
            <a:ext cx="20955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None/>
              <a:defRPr sz="36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4250" y="1047163"/>
            <a:ext cx="20955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278875" y="1300950"/>
            <a:ext cx="86370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d düzeni">
  <p:cSld name="CUSTOM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9277" y="3819150"/>
            <a:ext cx="546000" cy="56836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/>
        </p:nvSpPr>
        <p:spPr>
          <a:xfrm>
            <a:off x="6718600" y="4765150"/>
            <a:ext cx="177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Nunito"/>
                <a:ea typeface="Nunito"/>
                <a:cs typeface="Nunito"/>
                <a:sym typeface="Nunito"/>
              </a:rPr>
              <a:t>Real-life application with 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500" y="4468375"/>
            <a:ext cx="5460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/>
        </p:nvSpPr>
        <p:spPr>
          <a:xfrm>
            <a:off x="2951025" y="4765150"/>
            <a:ext cx="345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https://github.com/suatatan/network-analysis-lecture</a:t>
            </a:r>
            <a:endParaRPr sz="10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zel Düzen 1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1244625" y="2013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203550" y="1356225"/>
            <a:ext cx="4182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776875" y="1263275"/>
            <a:ext cx="39360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1261550" y="1506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7" name="Google Shape;8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94" name="Google Shape;94;p2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95" name="Google Shape;95;p2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2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99" name="Google Shape;99;p2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03" name="Google Shape;103;p2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17" name="Google Shape;117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3" name="Google Shape;123;p2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4" name="Google Shape;124;p2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2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29" name="Google Shape;129;p2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2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5" name="Google Shape;135;p2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2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0" name="Google Shape;140;p2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2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4" name="Google Shape;144;p2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2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0" name="Google Shape;150;p2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5" name="Google Shape;155;p2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2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59" name="Google Shape;159;p2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2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5" name="Google Shape;165;p2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0" name="Google Shape;170;p2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2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5" name="Google Shape;175;p2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2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79" name="Google Shape;179;p2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2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4" name="Google Shape;184;p2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2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89" name="Google Shape;189;p2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2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5" name="Google Shape;195;p2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0" name="Google Shape;200;p2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2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4" name="Google Shape;204;p2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2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09" name="Google Shape;209;p2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2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5" name="Google Shape;215;p2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2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0" name="Google Shape;220;p2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4" name="Google Shape;224;p2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0" name="Google Shape;230;p2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2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5" name="Google Shape;235;p2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0" name="Google Shape;240;p2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2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4" name="Google Shape;244;p2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" name="Google Shape;248;p25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9277" y="3819150"/>
            <a:ext cx="546000" cy="568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/>
        </p:nvSpPr>
        <p:spPr>
          <a:xfrm>
            <a:off x="6718600" y="4765150"/>
            <a:ext cx="177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Nunito"/>
                <a:ea typeface="Nunito"/>
                <a:cs typeface="Nunito"/>
                <a:sym typeface="Nunito"/>
              </a:rPr>
              <a:t>Real-life application with 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951025" y="4765150"/>
            <a:ext cx="345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https://github.com/suatatan/network-analysis-lecture</a:t>
            </a:r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0" y="4801800"/>
            <a:ext cx="263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latin typeface="Nunito"/>
                <a:ea typeface="Nunito"/>
                <a:cs typeface="Nunito"/>
                <a:sym typeface="Nunito"/>
              </a:rPr>
              <a:t>TEDU &gt; Network Analysis &gt; Dr. Suat ATAN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325" y="100648"/>
            <a:ext cx="593900" cy="888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1ZZFPmuAW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subTitle" idx="1"/>
          </p:nvPr>
        </p:nvSpPr>
        <p:spPr>
          <a:xfrm>
            <a:off x="46550" y="2861075"/>
            <a:ext cx="3738900" cy="18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300">
                <a:solidFill>
                  <a:srgbClr val="000000"/>
                </a:solidFill>
              </a:rPr>
              <a:t>ADS-516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300" b="1">
                <a:solidFill>
                  <a:srgbClr val="000000"/>
                </a:solidFill>
              </a:rPr>
              <a:t>Dr. Suat ATAN</a:t>
            </a:r>
            <a:endParaRPr sz="33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300">
                <a:solidFill>
                  <a:srgbClr val="000000"/>
                </a:solidFill>
              </a:rPr>
              <a:t>Week:4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00000"/>
              </a:solidFill>
            </a:endParaRPr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" y="81388"/>
            <a:ext cx="1460850" cy="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2001525" y="49275"/>
            <a:ext cx="6877500" cy="10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5700" b="1">
                <a:solidFill>
                  <a:srgbClr val="1C4587"/>
                </a:solidFill>
                <a:latin typeface="Maven Pro"/>
                <a:ea typeface="Maven Pro"/>
                <a:cs typeface="Maven Pro"/>
                <a:sym typeface="Maven Pro"/>
              </a:rPr>
              <a:t>Network Analysis</a:t>
            </a:r>
            <a:endParaRPr sz="5700" b="1">
              <a:solidFill>
                <a:srgbClr val="1C458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Network Visualization Guidelines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1"/>
          </p:nvPr>
        </p:nvSpPr>
        <p:spPr>
          <a:xfrm>
            <a:off x="278875" y="1300950"/>
            <a:ext cx="86370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/>
              <a:t>Maximize the symmetry of the layout of nodes.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100"/>
              <a:t>Minimize edge crossings.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100"/>
              <a:t>Minimize the variability of the edge lengths.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100"/>
              <a:t>Maximize the angle between edges when they cross or join nodes.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100"/>
              <a:t>Minimize the total space used for the network display.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100" i="1"/>
              <a:t>Network Analysis (Luke and Douglas, 2015)</a:t>
            </a:r>
            <a:endParaRPr sz="2100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Force-Directed Algorithms</a:t>
            </a:r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50" y="1556250"/>
            <a:ext cx="4545750" cy="21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Random Layout</a:t>
            </a:r>
            <a:endParaRPr/>
          </a:p>
        </p:txBody>
      </p:sp>
      <p:sp>
        <p:nvSpPr>
          <p:cNvPr id="334" name="Google Shape;334;p38"/>
          <p:cNvSpPr txBox="1"/>
          <p:nvPr/>
        </p:nvSpPr>
        <p:spPr>
          <a:xfrm>
            <a:off x="523225" y="1925250"/>
            <a:ext cx="7899900" cy="646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plot(g,</a:t>
            </a:r>
            <a:r>
              <a:rPr lang="tr" sz="3000">
                <a:solidFill>
                  <a:srgbClr val="FFFFFF"/>
                </a:solidFill>
                <a:highlight>
                  <a:srgbClr val="A64D79"/>
                </a:highlight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tr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r"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layout_randomly</a:t>
            </a:r>
            <a:r>
              <a:rPr lang="tr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(g))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5" name="Google Shape;335;p38"/>
          <p:cNvCxnSpPr/>
          <p:nvPr/>
        </p:nvCxnSpPr>
        <p:spPr>
          <a:xfrm>
            <a:off x="1933250" y="2651575"/>
            <a:ext cx="1339200" cy="1126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6" name="Google Shape;336;p38"/>
          <p:cNvCxnSpPr/>
          <p:nvPr/>
        </p:nvCxnSpPr>
        <p:spPr>
          <a:xfrm>
            <a:off x="3228000" y="3777800"/>
            <a:ext cx="35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8"/>
          <p:cNvCxnSpPr/>
          <p:nvPr/>
        </p:nvCxnSpPr>
        <p:spPr>
          <a:xfrm rot="-5400000">
            <a:off x="6571175" y="2864325"/>
            <a:ext cx="1099800" cy="74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Random Layout</a:t>
            </a:r>
            <a:endParaRPr/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" y="1192600"/>
            <a:ext cx="383857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225" y="1151563"/>
            <a:ext cx="4049042" cy="3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Fruchterman-Reingold Algorithm</a:t>
            </a:r>
            <a:endParaRPr/>
          </a:p>
        </p:txBody>
      </p:sp>
      <p:sp>
        <p:nvSpPr>
          <p:cNvPr id="350" name="Google Shape;350;p40"/>
          <p:cNvSpPr txBox="1"/>
          <p:nvPr/>
        </p:nvSpPr>
        <p:spPr>
          <a:xfrm>
            <a:off x="1347950" y="1073050"/>
            <a:ext cx="6198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/>
              <a:t>Fruchterman and Reingold introduced one of the first force-directed network display algorithms, and it is still very widely used.</a:t>
            </a:r>
            <a:endParaRPr sz="1700"/>
          </a:p>
        </p:txBody>
      </p:sp>
      <p:sp>
        <p:nvSpPr>
          <p:cNvPr id="351" name="Google Shape;351;p40"/>
          <p:cNvSpPr txBox="1"/>
          <p:nvPr/>
        </p:nvSpPr>
        <p:spPr>
          <a:xfrm>
            <a:off x="222550" y="2448475"/>
            <a:ext cx="8751900" cy="1569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plot(g,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FFFFFF"/>
                </a:solidFill>
                <a:highlight>
                  <a:srgbClr val="A64D79"/>
                </a:highlight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tr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=layout.fruchterman.reingold(g))</a:t>
            </a:r>
            <a:endParaRPr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Fruchterman-Reingold Algorithm</a:t>
            </a:r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50" y="738188"/>
            <a:ext cx="41338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800" y="897350"/>
            <a:ext cx="37052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Comparison of layout algorithms on bigger network (03.csv)</a:t>
            </a:r>
            <a:endParaRPr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00" y="1251425"/>
            <a:ext cx="36957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25" y="1199038"/>
            <a:ext cx="362902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>
            <a:spLocks noGrp="1"/>
          </p:cNvSpPr>
          <p:nvPr>
            <p:ph type="title"/>
          </p:nvPr>
        </p:nvSpPr>
        <p:spPr>
          <a:xfrm>
            <a:off x="62275" y="1442075"/>
            <a:ext cx="2349900" cy="23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Iterations of Fruchterman Reingold Algorithm</a:t>
            </a:r>
            <a:endParaRPr/>
          </a:p>
        </p:txBody>
      </p:sp>
      <p:pic>
        <p:nvPicPr>
          <p:cNvPr id="371" name="Google Shape;371;p43" descr="Fruchterman Reingold separation algorithm Gephi 0.8.2 beta" title="Fruchterman Reingold Separation Algorith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550" y="147350"/>
            <a:ext cx="6524600" cy="4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5" y="1077350"/>
            <a:ext cx="43529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50" y="1146650"/>
            <a:ext cx="39814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Circle vs. Star</a:t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0" y="935475"/>
            <a:ext cx="3509726" cy="3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51" y="1219225"/>
            <a:ext cx="36861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Lecture plan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278875" y="1300950"/>
            <a:ext cx="86370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tr" sz="2600"/>
              <a:t>Basic Network Plotting and Layout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tr" sz="2600"/>
              <a:t>Design Principles for Visualization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tr" sz="2600"/>
              <a:t>Design Elements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tr" sz="2600"/>
              <a:t>Effective Design</a:t>
            </a:r>
            <a:endParaRPr sz="2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Davidson-Harel vs. DRL</a:t>
            </a:r>
            <a:endParaRPr/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41052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400" y="1272300"/>
            <a:ext cx="3738903" cy="3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Davidson-Harel vs. DRL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362902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0375"/>
            <a:ext cx="39433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Grid Layout</a:t>
            </a:r>
            <a:endParaRPr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3663576" cy="3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51" y="1306750"/>
            <a:ext cx="36861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Layout Auto</a:t>
            </a:r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475" y="1146650"/>
            <a:ext cx="4932348" cy="3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Design Principles for Visualization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Effective Design for Visualization</a:t>
            </a:r>
            <a:endParaRPr/>
          </a:p>
        </p:txBody>
      </p:sp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278875" y="1300950"/>
            <a:ext cx="8637000" cy="1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i="1"/>
              <a:t>“Graphical excellence is that which gives to the viewer the </a:t>
            </a:r>
            <a:r>
              <a:rPr lang="tr" sz="2300" b="1" i="1"/>
              <a:t>greatest number </a:t>
            </a:r>
            <a:r>
              <a:rPr lang="tr" sz="2300" i="1"/>
              <a:t>of ideas in the </a:t>
            </a:r>
            <a:r>
              <a:rPr lang="tr" sz="2300" b="1" i="1"/>
              <a:t>shortest time</a:t>
            </a:r>
            <a:r>
              <a:rPr lang="tr" sz="2300" i="1"/>
              <a:t> with the least ink in the </a:t>
            </a:r>
            <a:r>
              <a:rPr lang="tr" sz="2300" b="1" i="1"/>
              <a:t>smallest space.</a:t>
            </a:r>
            <a:r>
              <a:rPr lang="tr" sz="2300" i="1"/>
              <a:t>”</a:t>
            </a:r>
            <a:endParaRPr sz="2300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2300"/>
              <a:t>Edward Tufte - The Visual Display of Quantitative Information</a:t>
            </a:r>
            <a:endParaRPr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1"/>
          </p:nvPr>
        </p:nvSpPr>
        <p:spPr>
          <a:xfrm>
            <a:off x="341050" y="3357050"/>
            <a:ext cx="8574900" cy="9993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2300" i="1">
                <a:solidFill>
                  <a:srgbClr val="FFFFFF"/>
                </a:solidFill>
              </a:rPr>
              <a:t>However, ideas shout be about data not about your skills or intelligence or about “newfangled” tool.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14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 Example 1</a:t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25" y="1064475"/>
            <a:ext cx="3994506" cy="3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/>
        </p:nvSpPr>
        <p:spPr>
          <a:xfrm>
            <a:off x="5101625" y="2353950"/>
            <a:ext cx="361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https://rpubs.com/suatatan/tiata-2017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 Example 2</a:t>
            </a:r>
            <a:endParaRPr/>
          </a:p>
        </p:txBody>
      </p:sp>
      <p:pic>
        <p:nvPicPr>
          <p:cNvPr id="437" name="Google Shape;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36861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/>
        </p:nvSpPr>
        <p:spPr>
          <a:xfrm>
            <a:off x="5101625" y="2353950"/>
            <a:ext cx="361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https://rpubs.com/suatatan/tiata-2017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Direct Plot and Poor Design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5" y="1146650"/>
            <a:ext cx="4518528" cy="3692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5227300" y="1146650"/>
            <a:ext cx="35769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Focus on: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 b="1">
                <a:latin typeface="Nunito"/>
                <a:ea typeface="Nunito"/>
                <a:cs typeface="Nunito"/>
                <a:sym typeface="Nunito"/>
              </a:rPr>
              <a:t>Tangled nodes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size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color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 b="1">
                <a:latin typeface="Nunito"/>
                <a:ea typeface="Nunito"/>
                <a:cs typeface="Nunito"/>
                <a:sym typeface="Nunito"/>
              </a:rPr>
              <a:t>Unreadable labels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position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color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size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 b="1">
                <a:latin typeface="Nunito"/>
                <a:ea typeface="Nunito"/>
                <a:cs typeface="Nunito"/>
                <a:sym typeface="Nunito"/>
              </a:rPr>
              <a:t>Indiscernible arrows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Wrong arrow size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 b="1">
                <a:latin typeface="Nunito"/>
                <a:ea typeface="Nunito"/>
                <a:cs typeface="Nunito"/>
                <a:sym typeface="Nunito"/>
              </a:rPr>
              <a:t>Layout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-"/>
            </a:pPr>
            <a:r>
              <a:rPr lang="tr" sz="2000">
                <a:latin typeface="Nunito"/>
                <a:ea typeface="Nunito"/>
                <a:cs typeface="Nunito"/>
                <a:sym typeface="Nunito"/>
              </a:rPr>
              <a:t>Could be better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Unsuccessfull Stylized Plot Examples</a:t>
            </a:r>
            <a:endParaRPr/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77" y="620525"/>
            <a:ext cx="3869999" cy="438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50" y="1072500"/>
            <a:ext cx="36957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 Network Plotting and Layout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Davidson Harel vs. Auto Layout</a:t>
            </a: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37909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850" y="1332388"/>
            <a:ext cx="40290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 strategy: decompose to see</a:t>
            </a:r>
            <a:endParaRPr/>
          </a:p>
        </p:txBody>
      </p:sp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38766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/>
          <p:nvPr/>
        </p:nvSpPr>
        <p:spPr>
          <a:xfrm>
            <a:off x="4423075" y="1063875"/>
            <a:ext cx="3876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>
                <a:latin typeface="Nunito"/>
                <a:ea typeface="Nunito"/>
                <a:cs typeface="Nunito"/>
                <a:sym typeface="Nunito"/>
              </a:rPr>
              <a:t>For networks includes several submodules we can decompose by decomposing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>
                <a:latin typeface="Nunito"/>
                <a:ea typeface="Nunito"/>
                <a:cs typeface="Nunito"/>
                <a:sym typeface="Nunito"/>
              </a:rPr>
              <a:t>But we can’t because everything are connected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Dethrone the king and behold the courtiers</a:t>
            </a:r>
            <a:endParaRPr/>
          </a:p>
        </p:txBody>
      </p:sp>
      <p:pic>
        <p:nvPicPr>
          <p:cNvPr id="472" name="Google Shape;4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050" y="1097200"/>
            <a:ext cx="4924425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8"/>
          <p:cNvSpPr/>
          <p:nvPr/>
        </p:nvSpPr>
        <p:spPr>
          <a:xfrm>
            <a:off x="6542475" y="3083325"/>
            <a:ext cx="118200" cy="1266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8"/>
          <p:cNvSpPr txBox="1"/>
          <p:nvPr/>
        </p:nvSpPr>
        <p:spPr>
          <a:xfrm>
            <a:off x="6800000" y="3452200"/>
            <a:ext cx="185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Delete the node that has the most connection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6584225" y="1169300"/>
            <a:ext cx="118200" cy="1266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7015750" y="1614750"/>
            <a:ext cx="148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Find the node that has the most connection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Effect of dethroning the king</a:t>
            </a:r>
            <a:endParaRPr/>
          </a:p>
        </p:txBody>
      </p:sp>
      <p:pic>
        <p:nvPicPr>
          <p:cNvPr id="482" name="Google Shape;4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25" y="1215525"/>
            <a:ext cx="3841981" cy="3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9050"/>
            <a:ext cx="3841602" cy="3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/>
          <p:nvPr/>
        </p:nvSpPr>
        <p:spPr>
          <a:xfrm>
            <a:off x="3946375" y="2839725"/>
            <a:ext cx="967500" cy="32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59"/>
          <p:cNvCxnSpPr/>
          <p:nvPr/>
        </p:nvCxnSpPr>
        <p:spPr>
          <a:xfrm flipH="1">
            <a:off x="2026325" y="1669975"/>
            <a:ext cx="1877700" cy="1217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6" name="Google Shape;486;p59"/>
          <p:cNvSpPr txBox="1"/>
          <p:nvPr/>
        </p:nvSpPr>
        <p:spPr>
          <a:xfrm>
            <a:off x="2946575" y="1194950"/>
            <a:ext cx="15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King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7" name="Google Shape;487;p59"/>
          <p:cNvSpPr/>
          <p:nvPr/>
        </p:nvSpPr>
        <p:spPr>
          <a:xfrm>
            <a:off x="6130625" y="1396088"/>
            <a:ext cx="2664300" cy="2229275"/>
          </a:xfrm>
          <a:custGeom>
            <a:avLst/>
            <a:gdLst/>
            <a:ahLst/>
            <a:cxnLst/>
            <a:rect l="l" t="t" r="r" b="b"/>
            <a:pathLst>
              <a:path w="106572" h="89171" extrusionOk="0">
                <a:moveTo>
                  <a:pt x="297" y="11548"/>
                </a:moveTo>
                <a:cubicBezTo>
                  <a:pt x="3426" y="5294"/>
                  <a:pt x="12187" y="3621"/>
                  <a:pt x="19001" y="2048"/>
                </a:cubicBezTo>
                <a:cubicBezTo>
                  <a:pt x="42926" y="-3476"/>
                  <a:pt x="73188" y="2202"/>
                  <a:pt x="90550" y="19564"/>
                </a:cubicBezTo>
                <a:cubicBezTo>
                  <a:pt x="101990" y="31004"/>
                  <a:pt x="105988" y="49402"/>
                  <a:pt x="105988" y="65581"/>
                </a:cubicBezTo>
                <a:cubicBezTo>
                  <a:pt x="105988" y="72664"/>
                  <a:pt x="108324" y="81652"/>
                  <a:pt x="103316" y="86660"/>
                </a:cubicBezTo>
                <a:cubicBezTo>
                  <a:pt x="92970" y="97006"/>
                  <a:pt x="77954" y="72062"/>
                  <a:pt x="65315" y="64691"/>
                </a:cubicBezTo>
                <a:cubicBezTo>
                  <a:pt x="48113" y="54659"/>
                  <a:pt x="34562" y="39290"/>
                  <a:pt x="20485" y="25205"/>
                </a:cubicBezTo>
                <a:cubicBezTo>
                  <a:pt x="16874" y="21592"/>
                  <a:pt x="12206" y="18983"/>
                  <a:pt x="7423" y="17189"/>
                </a:cubicBezTo>
                <a:cubicBezTo>
                  <a:pt x="5106" y="16320"/>
                  <a:pt x="897" y="17511"/>
                  <a:pt x="297" y="15111"/>
                </a:cubicBezTo>
                <a:cubicBezTo>
                  <a:pt x="-112" y="13476"/>
                  <a:pt x="1011" y="11412"/>
                  <a:pt x="0" y="1006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8" name="Google Shape;488;p59"/>
          <p:cNvSpPr txBox="1"/>
          <p:nvPr/>
        </p:nvSpPr>
        <p:spPr>
          <a:xfrm>
            <a:off x="7243950" y="452750"/>
            <a:ext cx="169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Loyal servants of the king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9" name="Google Shape;489;p59"/>
          <p:cNvCxnSpPr/>
          <p:nvPr/>
        </p:nvCxnSpPr>
        <p:spPr>
          <a:xfrm>
            <a:off x="8297875" y="1128150"/>
            <a:ext cx="22200" cy="6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Google Shape;490;p59"/>
          <p:cNvSpPr/>
          <p:nvPr/>
        </p:nvSpPr>
        <p:spPr>
          <a:xfrm>
            <a:off x="5104371" y="2510401"/>
            <a:ext cx="1335225" cy="1453000"/>
          </a:xfrm>
          <a:custGeom>
            <a:avLst/>
            <a:gdLst/>
            <a:ahLst/>
            <a:cxnLst/>
            <a:rect l="l" t="t" r="r" b="b"/>
            <a:pathLst>
              <a:path w="53409" h="58120" extrusionOk="0">
                <a:moveTo>
                  <a:pt x="5721" y="58120"/>
                </a:moveTo>
                <a:cubicBezTo>
                  <a:pt x="10015" y="54900"/>
                  <a:pt x="15253" y="52644"/>
                  <a:pt x="20566" y="51885"/>
                </a:cubicBezTo>
                <a:cubicBezTo>
                  <a:pt x="23701" y="51437"/>
                  <a:pt x="27126" y="53061"/>
                  <a:pt x="30066" y="51885"/>
                </a:cubicBezTo>
                <a:cubicBezTo>
                  <a:pt x="33187" y="50637"/>
                  <a:pt x="34975" y="47290"/>
                  <a:pt x="37488" y="45057"/>
                </a:cubicBezTo>
                <a:cubicBezTo>
                  <a:pt x="41277" y="41689"/>
                  <a:pt x="46064" y="39405"/>
                  <a:pt x="49363" y="35556"/>
                </a:cubicBezTo>
                <a:cubicBezTo>
                  <a:pt x="55899" y="27930"/>
                  <a:pt x="54110" y="12001"/>
                  <a:pt x="46394" y="5571"/>
                </a:cubicBezTo>
                <a:cubicBezTo>
                  <a:pt x="42815" y="2589"/>
                  <a:pt x="37200" y="3940"/>
                  <a:pt x="32738" y="2602"/>
                </a:cubicBezTo>
                <a:cubicBezTo>
                  <a:pt x="22919" y="-341"/>
                  <a:pt x="8410" y="-2257"/>
                  <a:pt x="2159" y="5868"/>
                </a:cubicBezTo>
                <a:cubicBezTo>
                  <a:pt x="-2612" y="12069"/>
                  <a:pt x="1946" y="21576"/>
                  <a:pt x="3049" y="29322"/>
                </a:cubicBezTo>
                <a:cubicBezTo>
                  <a:pt x="4411" y="38886"/>
                  <a:pt x="956" y="50082"/>
                  <a:pt x="6315" y="5812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Google Shape;491;p59"/>
          <p:cNvSpPr txBox="1"/>
          <p:nvPr/>
        </p:nvSpPr>
        <p:spPr>
          <a:xfrm>
            <a:off x="3859475" y="4059875"/>
            <a:ext cx="145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A community (subgroup)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Get rid of the loyal servants of the deposed king</a:t>
            </a:r>
            <a:endParaRPr/>
          </a:p>
        </p:txBody>
      </p:sp>
      <p:sp>
        <p:nvSpPr>
          <p:cNvPr id="497" name="Google Shape;497;p60"/>
          <p:cNvSpPr txBox="1">
            <a:spLocks noGrp="1"/>
          </p:cNvSpPr>
          <p:nvPr>
            <p:ph type="body" idx="1"/>
          </p:nvPr>
        </p:nvSpPr>
        <p:spPr>
          <a:xfrm>
            <a:off x="3045925" y="690550"/>
            <a:ext cx="3310200" cy="530100"/>
          </a:xfrm>
          <a:prstGeom prst="rect">
            <a:avLst/>
          </a:prstGeom>
          <a:solidFill>
            <a:srgbClr val="6D9EE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1430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tr" sz="9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Isolated = which(degree(g)==0) </a:t>
            </a:r>
            <a:endParaRPr sz="9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1430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tr" sz="9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g_post_king = delete.vertices(g, Isolated)</a:t>
            </a:r>
            <a:endParaRPr sz="1205">
              <a:solidFill>
                <a:srgbClr val="FFFFFF"/>
              </a:solidFill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325" y="1220650"/>
            <a:ext cx="37909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0" y="1220650"/>
            <a:ext cx="3841981" cy="3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0"/>
          <p:cNvSpPr/>
          <p:nvPr/>
        </p:nvSpPr>
        <p:spPr>
          <a:xfrm>
            <a:off x="1475450" y="1457101"/>
            <a:ext cx="2664300" cy="2229275"/>
          </a:xfrm>
          <a:custGeom>
            <a:avLst/>
            <a:gdLst/>
            <a:ahLst/>
            <a:cxnLst/>
            <a:rect l="l" t="t" r="r" b="b"/>
            <a:pathLst>
              <a:path w="106572" h="89171" extrusionOk="0">
                <a:moveTo>
                  <a:pt x="297" y="11548"/>
                </a:moveTo>
                <a:cubicBezTo>
                  <a:pt x="3426" y="5294"/>
                  <a:pt x="12187" y="3621"/>
                  <a:pt x="19001" y="2048"/>
                </a:cubicBezTo>
                <a:cubicBezTo>
                  <a:pt x="42926" y="-3476"/>
                  <a:pt x="73188" y="2202"/>
                  <a:pt x="90550" y="19564"/>
                </a:cubicBezTo>
                <a:cubicBezTo>
                  <a:pt x="101990" y="31004"/>
                  <a:pt x="105988" y="49402"/>
                  <a:pt x="105988" y="65581"/>
                </a:cubicBezTo>
                <a:cubicBezTo>
                  <a:pt x="105988" y="72664"/>
                  <a:pt x="108324" y="81652"/>
                  <a:pt x="103316" y="86660"/>
                </a:cubicBezTo>
                <a:cubicBezTo>
                  <a:pt x="92970" y="97006"/>
                  <a:pt x="77954" y="72062"/>
                  <a:pt x="65315" y="64691"/>
                </a:cubicBezTo>
                <a:cubicBezTo>
                  <a:pt x="48113" y="54659"/>
                  <a:pt x="34562" y="39290"/>
                  <a:pt x="20485" y="25205"/>
                </a:cubicBezTo>
                <a:cubicBezTo>
                  <a:pt x="16874" y="21592"/>
                  <a:pt x="12206" y="18983"/>
                  <a:pt x="7423" y="17189"/>
                </a:cubicBezTo>
                <a:cubicBezTo>
                  <a:pt x="5106" y="16320"/>
                  <a:pt x="897" y="17511"/>
                  <a:pt x="297" y="15111"/>
                </a:cubicBezTo>
                <a:cubicBezTo>
                  <a:pt x="-112" y="13476"/>
                  <a:pt x="1011" y="11412"/>
                  <a:pt x="0" y="1006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" name="Google Shape;501;p60"/>
          <p:cNvSpPr/>
          <p:nvPr/>
        </p:nvSpPr>
        <p:spPr>
          <a:xfrm>
            <a:off x="4305250" y="2734525"/>
            <a:ext cx="789300" cy="20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More information with the variants</a:t>
            </a:r>
            <a:endParaRPr/>
          </a:p>
        </p:txBody>
      </p:sp>
      <p:pic>
        <p:nvPicPr>
          <p:cNvPr id="507" name="Google Shape;5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325" y="1220650"/>
            <a:ext cx="37909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25" y="1299838"/>
            <a:ext cx="40290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Design Elements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Node color</a:t>
            </a:r>
            <a:endParaRPr/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625" y="170750"/>
            <a:ext cx="3924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125" y="1217650"/>
            <a:ext cx="37909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Node Color</a:t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42195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5825"/>
            <a:ext cx="2735125" cy="26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600" y="2243125"/>
            <a:ext cx="2704915" cy="2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665" y="2243125"/>
            <a:ext cx="2830684" cy="241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Opacity</a:t>
            </a:r>
            <a:endParaRPr/>
          </a:p>
        </p:txBody>
      </p:sp>
      <p:pic>
        <p:nvPicPr>
          <p:cNvPr id="535" name="Google Shape;5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25" y="1146650"/>
            <a:ext cx="3590925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200" y="1019888"/>
            <a:ext cx="3701445" cy="3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225" y="203513"/>
            <a:ext cx="34671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65"/>
          <p:cNvCxnSpPr/>
          <p:nvPr/>
        </p:nvCxnSpPr>
        <p:spPr>
          <a:xfrm rot="10800000" flipH="1">
            <a:off x="4907475" y="846400"/>
            <a:ext cx="1635900" cy="13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9" name="Google Shape;539;p65"/>
          <p:cNvSpPr txBox="1"/>
          <p:nvPr/>
        </p:nvSpPr>
        <p:spPr>
          <a:xfrm>
            <a:off x="4134350" y="1342850"/>
            <a:ext cx="122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1: opaque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0:clear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 effective and clear network graphic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908250" y="1073975"/>
            <a:ext cx="7327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900">
                <a:latin typeface="Nunito"/>
                <a:ea typeface="Nunito"/>
                <a:cs typeface="Nunito"/>
                <a:sym typeface="Nunito"/>
              </a:rPr>
              <a:t>Convey the critical information:</a:t>
            </a:r>
            <a:endParaRPr sz="2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Nunito"/>
              <a:buChar char="-"/>
            </a:pPr>
            <a:r>
              <a:rPr lang="tr" sz="2900">
                <a:latin typeface="Nunito"/>
                <a:ea typeface="Nunito"/>
                <a:cs typeface="Nunito"/>
                <a:sym typeface="Nunito"/>
              </a:rPr>
              <a:t>Overall Structure of network</a:t>
            </a:r>
            <a:endParaRPr sz="2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Nunito"/>
              <a:buChar char="-"/>
            </a:pPr>
            <a:r>
              <a:rPr lang="tr" sz="2900">
                <a:latin typeface="Nunito"/>
                <a:ea typeface="Nunito"/>
                <a:cs typeface="Nunito"/>
                <a:sym typeface="Nunito"/>
              </a:rPr>
              <a:t>Location of important nodes</a:t>
            </a:r>
            <a:endParaRPr sz="2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Nunito"/>
              <a:buChar char="-"/>
            </a:pPr>
            <a:r>
              <a:rPr lang="tr" sz="2900">
                <a:latin typeface="Nunito"/>
                <a:ea typeface="Nunito"/>
                <a:cs typeface="Nunito"/>
                <a:sym typeface="Nunito"/>
              </a:rPr>
              <a:t>Presence of subgroups (if available)</a:t>
            </a:r>
            <a:endParaRPr sz="2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900">
                <a:latin typeface="Nunito"/>
                <a:ea typeface="Nunito"/>
                <a:cs typeface="Nunito"/>
                <a:sym typeface="Nunito"/>
              </a:rPr>
              <a:t>-Minimize irrelevant information</a:t>
            </a:r>
            <a:endParaRPr sz="2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Node Coloring </a:t>
            </a:r>
            <a:endParaRPr/>
          </a:p>
        </p:txBody>
      </p:sp>
      <p:pic>
        <p:nvPicPr>
          <p:cNvPr id="545" name="Google Shape;5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53149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85000"/>
            <a:ext cx="25241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200" y="3227000"/>
            <a:ext cx="26384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5325" y="3356625"/>
            <a:ext cx="2250350" cy="12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150" y="147350"/>
            <a:ext cx="3114975" cy="27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Assign the attributes to nodes</a:t>
            </a:r>
            <a:endParaRPr/>
          </a:p>
        </p:txBody>
      </p:sp>
      <p:pic>
        <p:nvPicPr>
          <p:cNvPr id="555" name="Google Shape;5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25" y="2367825"/>
            <a:ext cx="64389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25" y="809175"/>
            <a:ext cx="2010375" cy="126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Show node attributes</a:t>
            </a:r>
            <a:endParaRPr/>
          </a:p>
        </p:txBody>
      </p:sp>
      <p:pic>
        <p:nvPicPr>
          <p:cNvPr id="562" name="Google Shape;5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86963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>
            <a:spLocks noGrp="1"/>
          </p:cNvSpPr>
          <p:nvPr>
            <p:ph type="title"/>
          </p:nvPr>
        </p:nvSpPr>
        <p:spPr>
          <a:xfrm>
            <a:off x="1081725" y="14925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Setting the node colors by attributes</a:t>
            </a:r>
            <a:endParaRPr/>
          </a:p>
        </p:txBody>
      </p:sp>
      <p:pic>
        <p:nvPicPr>
          <p:cNvPr id="568" name="Google Shape;5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75" y="770425"/>
            <a:ext cx="4391901" cy="3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750" y="1993025"/>
            <a:ext cx="2250350" cy="12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Other node attributes</a:t>
            </a:r>
            <a:endParaRPr/>
          </a:p>
        </p:txBody>
      </p:sp>
      <p:sp>
        <p:nvSpPr>
          <p:cNvPr id="575" name="Google Shape;575;p70"/>
          <p:cNvSpPr txBox="1">
            <a:spLocks noGrp="1"/>
          </p:cNvSpPr>
          <p:nvPr>
            <p:ph type="body" idx="1"/>
          </p:nvPr>
        </p:nvSpPr>
        <p:spPr>
          <a:xfrm>
            <a:off x="278875" y="1300950"/>
            <a:ext cx="44193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 sz="1800"/>
              <a:t>Node size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Default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By degree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 sz="1800"/>
              <a:t>Node shape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By attribute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 sz="1800"/>
              <a:t>Node label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Big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Small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No label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tr" sz="1600"/>
              <a:t>Distance of label from the node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 sz="1800"/>
              <a:t>Node frame color</a:t>
            </a:r>
            <a:endParaRPr sz="1800"/>
          </a:p>
        </p:txBody>
      </p:sp>
      <p:sp>
        <p:nvSpPr>
          <p:cNvPr id="576" name="Google Shape;576;p70"/>
          <p:cNvSpPr txBox="1"/>
          <p:nvPr/>
        </p:nvSpPr>
        <p:spPr>
          <a:xfrm>
            <a:off x="4772400" y="1300950"/>
            <a:ext cx="356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#to show assigned attributes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list.vertex.attributes(ng)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7" name="Google Shape;5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575" y="2068950"/>
            <a:ext cx="247650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Plotting parameters</a:t>
            </a:r>
            <a:endParaRPr/>
          </a:p>
        </p:txBody>
      </p:sp>
      <p:pic>
        <p:nvPicPr>
          <p:cNvPr id="583" name="Google Shape;5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65025"/>
            <a:ext cx="57626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1"/>
          <p:cNvSpPr txBox="1"/>
          <p:nvPr/>
        </p:nvSpPr>
        <p:spPr>
          <a:xfrm>
            <a:off x="1439875" y="4282550"/>
            <a:ext cx="46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https://kateto.net/netscix2016.html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Plotting parameters</a:t>
            </a:r>
            <a:endParaRPr/>
          </a:p>
        </p:txBody>
      </p:sp>
      <p:sp>
        <p:nvSpPr>
          <p:cNvPr id="590" name="Google Shape;590;p72"/>
          <p:cNvSpPr txBox="1"/>
          <p:nvPr/>
        </p:nvSpPr>
        <p:spPr>
          <a:xfrm>
            <a:off x="1439875" y="4282550"/>
            <a:ext cx="46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https://kateto.net/netscix2016.html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1" name="Google Shape;5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00" y="1146650"/>
            <a:ext cx="4347761" cy="2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575" y="1328750"/>
            <a:ext cx="2782625" cy="220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End</a:t>
            </a:r>
            <a:endParaRPr/>
          </a:p>
        </p:txBody>
      </p:sp>
      <p:sp>
        <p:nvSpPr>
          <p:cNvPr id="598" name="Google Shape;598;p7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Dr. Suat ATAN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 Plotting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0" y="1912725"/>
            <a:ext cx="8458176" cy="173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1"/>
          <p:cNvCxnSpPr/>
          <p:nvPr/>
        </p:nvCxnSpPr>
        <p:spPr>
          <a:xfrm rot="10800000" flipH="1">
            <a:off x="2009850" y="3191175"/>
            <a:ext cx="460200" cy="7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1"/>
          <p:cNvCxnSpPr/>
          <p:nvPr/>
        </p:nvCxnSpPr>
        <p:spPr>
          <a:xfrm>
            <a:off x="2577500" y="1472850"/>
            <a:ext cx="797700" cy="12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1089300" y="120325"/>
            <a:ext cx="3774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 both are same?</a:t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25" y="962425"/>
            <a:ext cx="6635751" cy="33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Line length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50" y="1841125"/>
            <a:ext cx="3503525" cy="15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500" y="1689250"/>
            <a:ext cx="1909375" cy="18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Obscuring information by layout</a:t>
            </a: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25" y="724650"/>
            <a:ext cx="8004075" cy="40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4643120" y="1575980"/>
            <a:ext cx="2047525" cy="3103475"/>
          </a:xfrm>
          <a:custGeom>
            <a:avLst/>
            <a:gdLst/>
            <a:ahLst/>
            <a:cxnLst/>
            <a:rect l="l" t="t" r="r" b="b"/>
            <a:pathLst>
              <a:path w="81901" h="124139" extrusionOk="0">
                <a:moveTo>
                  <a:pt x="35818" y="2012"/>
                </a:moveTo>
                <a:cubicBezTo>
                  <a:pt x="44752" y="10949"/>
                  <a:pt x="49791" y="23320"/>
                  <a:pt x="54228" y="35152"/>
                </a:cubicBezTo>
                <a:cubicBezTo>
                  <a:pt x="58858" y="47501"/>
                  <a:pt x="65554" y="59010"/>
                  <a:pt x="70184" y="71359"/>
                </a:cubicBezTo>
                <a:cubicBezTo>
                  <a:pt x="74821" y="83725"/>
                  <a:pt x="84435" y="96596"/>
                  <a:pt x="81231" y="109408"/>
                </a:cubicBezTo>
                <a:cubicBezTo>
                  <a:pt x="79344" y="116952"/>
                  <a:pt x="69877" y="121632"/>
                  <a:pt x="62206" y="122909"/>
                </a:cubicBezTo>
                <a:cubicBezTo>
                  <a:pt x="42934" y="126118"/>
                  <a:pt x="13373" y="123348"/>
                  <a:pt x="6360" y="105112"/>
                </a:cubicBezTo>
                <a:cubicBezTo>
                  <a:pt x="-646" y="86892"/>
                  <a:pt x="837" y="66332"/>
                  <a:pt x="837" y="46812"/>
                </a:cubicBezTo>
                <a:cubicBezTo>
                  <a:pt x="837" y="33031"/>
                  <a:pt x="-2512" y="17160"/>
                  <a:pt x="5133" y="5694"/>
                </a:cubicBezTo>
                <a:cubicBezTo>
                  <a:pt x="9207" y="-417"/>
                  <a:pt x="19410" y="-656"/>
                  <a:pt x="26612" y="785"/>
                </a:cubicBezTo>
                <a:cubicBezTo>
                  <a:pt x="30423" y="1547"/>
                  <a:pt x="34535" y="-283"/>
                  <a:pt x="38272" y="785"/>
                </a:cubicBezTo>
                <a:cubicBezTo>
                  <a:pt x="40791" y="1505"/>
                  <a:pt x="41330" y="5070"/>
                  <a:pt x="43182" y="69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" name="Google Shape;308;p34"/>
          <p:cNvSpPr/>
          <p:nvPr/>
        </p:nvSpPr>
        <p:spPr>
          <a:xfrm>
            <a:off x="5878558" y="772398"/>
            <a:ext cx="2828975" cy="3435425"/>
          </a:xfrm>
          <a:custGeom>
            <a:avLst/>
            <a:gdLst/>
            <a:ahLst/>
            <a:cxnLst/>
            <a:rect l="l" t="t" r="r" b="b"/>
            <a:pathLst>
              <a:path w="113159" h="137417" extrusionOk="0">
                <a:moveTo>
                  <a:pt x="6652" y="10221"/>
                </a:moveTo>
                <a:cubicBezTo>
                  <a:pt x="22732" y="-1837"/>
                  <a:pt x="48817" y="-3063"/>
                  <a:pt x="66794" y="5925"/>
                </a:cubicBezTo>
                <a:cubicBezTo>
                  <a:pt x="84407" y="14731"/>
                  <a:pt x="96917" y="32399"/>
                  <a:pt x="106684" y="49498"/>
                </a:cubicBezTo>
                <a:cubicBezTo>
                  <a:pt x="112256" y="59253"/>
                  <a:pt x="112821" y="71403"/>
                  <a:pt x="112821" y="82637"/>
                </a:cubicBezTo>
                <a:cubicBezTo>
                  <a:pt x="112821" y="90625"/>
                  <a:pt x="114120" y="98992"/>
                  <a:pt x="111594" y="106571"/>
                </a:cubicBezTo>
                <a:cubicBezTo>
                  <a:pt x="107843" y="117827"/>
                  <a:pt x="96917" y="125763"/>
                  <a:pt x="87046" y="132346"/>
                </a:cubicBezTo>
                <a:cubicBezTo>
                  <a:pt x="78691" y="137918"/>
                  <a:pt x="65695" y="139168"/>
                  <a:pt x="56975" y="134187"/>
                </a:cubicBezTo>
                <a:cubicBezTo>
                  <a:pt x="47415" y="128726"/>
                  <a:pt x="43412" y="116745"/>
                  <a:pt x="37951" y="107185"/>
                </a:cubicBezTo>
                <a:cubicBezTo>
                  <a:pt x="28783" y="91135"/>
                  <a:pt x="19040" y="75251"/>
                  <a:pt x="12176" y="58089"/>
                </a:cubicBezTo>
                <a:cubicBezTo>
                  <a:pt x="6220" y="43196"/>
                  <a:pt x="-8774" y="10221"/>
                  <a:pt x="7266" y="1022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" name="Google Shape;309;p34"/>
          <p:cNvSpPr/>
          <p:nvPr/>
        </p:nvSpPr>
        <p:spPr>
          <a:xfrm>
            <a:off x="6836778" y="4210380"/>
            <a:ext cx="869150" cy="669550"/>
          </a:xfrm>
          <a:custGeom>
            <a:avLst/>
            <a:gdLst/>
            <a:ahLst/>
            <a:cxnLst/>
            <a:rect l="l" t="t" r="r" b="b"/>
            <a:pathLst>
              <a:path w="34766" h="26782" extrusionOk="0">
                <a:moveTo>
                  <a:pt x="32761" y="24898"/>
                </a:moveTo>
                <a:cubicBezTo>
                  <a:pt x="24727" y="26503"/>
                  <a:pt x="14768" y="28585"/>
                  <a:pt x="8213" y="23670"/>
                </a:cubicBezTo>
                <a:cubicBezTo>
                  <a:pt x="2003" y="19013"/>
                  <a:pt x="-1607" y="8941"/>
                  <a:pt x="849" y="1577"/>
                </a:cubicBezTo>
                <a:cubicBezTo>
                  <a:pt x="1700" y="-975"/>
                  <a:pt x="6136" y="350"/>
                  <a:pt x="8827" y="350"/>
                </a:cubicBezTo>
                <a:cubicBezTo>
                  <a:pt x="17830" y="350"/>
                  <a:pt x="28997" y="2676"/>
                  <a:pt x="33988" y="10169"/>
                </a:cubicBezTo>
                <a:cubicBezTo>
                  <a:pt x="36267" y="13591"/>
                  <a:pt x="32761" y="18331"/>
                  <a:pt x="32761" y="2244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1303800" y="147350"/>
            <a:ext cx="70305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Aesthetics of Network Layouts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27000"/>
            <a:ext cx="29337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4802125" y="1196700"/>
            <a:ext cx="3532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50 Nodes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First node: 1/100 alternative place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Second node: 1/99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alternative place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Nunito"/>
                <a:ea typeface="Nunito"/>
                <a:cs typeface="Nunito"/>
                <a:sym typeface="Nunito"/>
              </a:rPr>
              <a:t>...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Ekran Gösterisi (16:9)</PresentationFormat>
  <Paragraphs>121</Paragraphs>
  <Slides>47</Slides>
  <Notes>47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47</vt:i4>
      </vt:variant>
    </vt:vector>
  </HeadingPairs>
  <TitlesOfParts>
    <vt:vector size="54" baseType="lpstr">
      <vt:lpstr>Arial</vt:lpstr>
      <vt:lpstr>Consolas</vt:lpstr>
      <vt:lpstr>Maven Pro</vt:lpstr>
      <vt:lpstr>Nunito</vt:lpstr>
      <vt:lpstr>Courier New</vt:lpstr>
      <vt:lpstr>Simple Light</vt:lpstr>
      <vt:lpstr>Momentum</vt:lpstr>
      <vt:lpstr>PowerPoint Sunusu</vt:lpstr>
      <vt:lpstr>Lecture plan</vt:lpstr>
      <vt:lpstr>Basic Network Plotting and Layout</vt:lpstr>
      <vt:lpstr>An effective and clear network graphic </vt:lpstr>
      <vt:lpstr>Basic Plotting</vt:lpstr>
      <vt:lpstr>Is both are same?</vt:lpstr>
      <vt:lpstr>Line length</vt:lpstr>
      <vt:lpstr>Obscuring information by layout</vt:lpstr>
      <vt:lpstr>The Aesthetics of Network Layouts</vt:lpstr>
      <vt:lpstr>Network Visualization Guidelines</vt:lpstr>
      <vt:lpstr>Force-Directed Algorithms</vt:lpstr>
      <vt:lpstr>Random Layout</vt:lpstr>
      <vt:lpstr>Random Layout</vt:lpstr>
      <vt:lpstr>Fruchterman-Reingold Algorithm</vt:lpstr>
      <vt:lpstr>Fruchterman-Reingold Algorithm</vt:lpstr>
      <vt:lpstr>Comparison of layout algorithms on bigger network (03.csv)</vt:lpstr>
      <vt:lpstr>Iterations of Fruchterman Reingold Algorithm</vt:lpstr>
      <vt:lpstr>PowerPoint Sunusu</vt:lpstr>
      <vt:lpstr>Circle vs. Star</vt:lpstr>
      <vt:lpstr>Davidson-Harel vs. DRL</vt:lpstr>
      <vt:lpstr>Davidson-Harel vs. DRL</vt:lpstr>
      <vt:lpstr>Grid Layout</vt:lpstr>
      <vt:lpstr>Layout Auto</vt:lpstr>
      <vt:lpstr>Design Principles for Visualization</vt:lpstr>
      <vt:lpstr>Effective Design for Visualization</vt:lpstr>
      <vt:lpstr>An Example 1</vt:lpstr>
      <vt:lpstr>An Example 2</vt:lpstr>
      <vt:lpstr>Direct Plot and Poor Design</vt:lpstr>
      <vt:lpstr>Unsuccessfull Stylized Plot Examples</vt:lpstr>
      <vt:lpstr>Davidson Harel vs. Auto Layout</vt:lpstr>
      <vt:lpstr>A strategy: decompose to see</vt:lpstr>
      <vt:lpstr>Dethrone the king and behold the courtiers</vt:lpstr>
      <vt:lpstr>Effect of dethroning the king</vt:lpstr>
      <vt:lpstr>Get rid of the loyal servants of the deposed king</vt:lpstr>
      <vt:lpstr>More information with the variants</vt:lpstr>
      <vt:lpstr>Design Elements</vt:lpstr>
      <vt:lpstr>Node color</vt:lpstr>
      <vt:lpstr>Node Color</vt:lpstr>
      <vt:lpstr>Opacity</vt:lpstr>
      <vt:lpstr>Node Coloring </vt:lpstr>
      <vt:lpstr>Assign the attributes to nodes</vt:lpstr>
      <vt:lpstr>Show node attributes</vt:lpstr>
      <vt:lpstr>Setting the node colors by attributes</vt:lpstr>
      <vt:lpstr>Other node attributes</vt:lpstr>
      <vt:lpstr>Plotting parameters</vt:lpstr>
      <vt:lpstr>Plotting parameters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Suat Atan</cp:lastModifiedBy>
  <cp:revision>1</cp:revision>
  <dcterms:modified xsi:type="dcterms:W3CDTF">2022-02-16T07:32:43Z</dcterms:modified>
</cp:coreProperties>
</file>